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  <p:sldId id="262" r:id="rId9"/>
    <p:sldId id="265" r:id="rId10"/>
    <p:sldId id="264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7236"/>
    <a:srgbClr val="2B4B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43" autoAdjust="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11/29/2020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11/29/2020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2830287"/>
            <a:ext cx="8458200" cy="1606825"/>
          </a:xfrm>
        </p:spPr>
        <p:txBody>
          <a:bodyPr>
            <a:normAutofit fontScale="90000"/>
          </a:bodyPr>
          <a:lstStyle/>
          <a:p>
            <a:r>
              <a:rPr lang="ru-RU" sz="4800" b="1" i="1" dirty="0" smtClean="0">
                <a:solidFill>
                  <a:srgbClr val="003300"/>
                </a:solidFill>
                <a:latin typeface="Times New Roman" pitchFamily="18" charset="0"/>
              </a:rPr>
              <a:t>     </a:t>
            </a:r>
            <a:r>
              <a:rPr lang="ru-RU" sz="6000" b="1" i="1" dirty="0" smtClean="0">
                <a:solidFill>
                  <a:srgbClr val="003300"/>
                </a:solidFill>
                <a:latin typeface="Times New Roman" pitchFamily="18" charset="0"/>
              </a:rPr>
              <a:t>«Вышивка крестом»</a:t>
            </a:r>
            <a:r>
              <a:rPr lang="ru-RU" b="1" i="1" dirty="0" smtClean="0">
                <a:solidFill>
                  <a:srgbClr val="003300"/>
                </a:solidFill>
                <a:latin typeface="Times New Roman" pitchFamily="18" charset="0"/>
              </a:rPr>
              <a:t/>
            </a:r>
            <a:br>
              <a:rPr lang="ru-RU" b="1" i="1" dirty="0" smtClean="0">
                <a:solidFill>
                  <a:srgbClr val="003300"/>
                </a:solidFill>
                <a:latin typeface="Times New Roman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1752600"/>
            <a:ext cx="8458200" cy="1828800"/>
          </a:xfrm>
        </p:spPr>
        <p:txBody>
          <a:bodyPr>
            <a:normAutofit/>
          </a:bodyPr>
          <a:lstStyle/>
          <a:p>
            <a:r>
              <a:rPr lang="ru-RU" sz="5400" b="1" u="sng" dirty="0" smtClean="0">
                <a:solidFill>
                  <a:srgbClr val="003300"/>
                </a:solidFill>
                <a:latin typeface="Monotype Corsiva" pitchFamily="66" charset="0"/>
              </a:rPr>
              <a:t>Творческий проект</a:t>
            </a:r>
          </a:p>
          <a:p>
            <a:endParaRPr lang="ru-R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5257800"/>
            <a:ext cx="8735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i="1" dirty="0" smtClean="0">
                <a:solidFill>
                  <a:srgbClr val="003300"/>
                </a:solidFill>
                <a:latin typeface="Times New Roman" pitchFamily="18" charset="0"/>
              </a:rPr>
              <a:t>Выполнила ученица </a:t>
            </a:r>
            <a:r>
              <a:rPr lang="ru-RU" sz="2800" b="1" i="1" dirty="0" smtClean="0">
                <a:solidFill>
                  <a:srgbClr val="003300"/>
                </a:solidFill>
                <a:latin typeface="Times New Roman" pitchFamily="18" charset="0"/>
              </a:rPr>
              <a:t>7 </a:t>
            </a:r>
            <a:r>
              <a:rPr lang="ru-RU" sz="2800" b="1" i="1" dirty="0">
                <a:solidFill>
                  <a:srgbClr val="003300"/>
                </a:solidFill>
                <a:latin typeface="Times New Roman" pitchFamily="18" charset="0"/>
              </a:rPr>
              <a:t>Б</a:t>
            </a:r>
            <a:r>
              <a:rPr lang="ru-RU" sz="2800" b="1" i="1" dirty="0" smtClean="0">
                <a:solidFill>
                  <a:srgbClr val="003300"/>
                </a:solidFill>
                <a:latin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003300"/>
                </a:solidFill>
                <a:latin typeface="Times New Roman" pitchFamily="18" charset="0"/>
              </a:rPr>
              <a:t>класса</a:t>
            </a:r>
          </a:p>
          <a:p>
            <a:pPr algn="r"/>
            <a:r>
              <a:rPr lang="ru-RU" sz="2800" b="1" i="1" dirty="0" smtClean="0">
                <a:solidFill>
                  <a:srgbClr val="003300"/>
                </a:solidFill>
                <a:latin typeface="Times New Roman" pitchFamily="18" charset="0"/>
              </a:rPr>
              <a:t>МБОУ </a:t>
            </a:r>
            <a:r>
              <a:rPr lang="ru-RU" sz="2800" b="1" i="1" dirty="0" err="1" smtClean="0">
                <a:solidFill>
                  <a:srgbClr val="003300"/>
                </a:solidFill>
                <a:latin typeface="Times New Roman" pitchFamily="18" charset="0"/>
              </a:rPr>
              <a:t>Толмачёвская</a:t>
            </a:r>
            <a:r>
              <a:rPr lang="ru-RU" sz="2800" b="1" i="1" dirty="0" smtClean="0">
                <a:solidFill>
                  <a:srgbClr val="003300"/>
                </a:solidFill>
                <a:latin typeface="Times New Roman" pitchFamily="18" charset="0"/>
              </a:rPr>
              <a:t> средняя школа </a:t>
            </a:r>
            <a:r>
              <a:rPr lang="ru-RU" sz="2800" b="1" i="1" dirty="0" smtClean="0">
                <a:solidFill>
                  <a:srgbClr val="003300"/>
                </a:solidFill>
                <a:latin typeface="Times New Roman" pitchFamily="18" charset="0"/>
              </a:rPr>
              <a:t>№ </a:t>
            </a:r>
            <a:r>
              <a:rPr lang="ru-RU" sz="2800" b="1" i="1" dirty="0" smtClean="0">
                <a:solidFill>
                  <a:srgbClr val="003300"/>
                </a:solidFill>
                <a:latin typeface="Times New Roman" pitchFamily="18" charset="0"/>
              </a:rPr>
              <a:t>60 города Оби  Кожевникова Дарья</a:t>
            </a:r>
            <a:endParaRPr lang="ru-RU" sz="2800" b="1" i="1" dirty="0" smtClean="0">
              <a:solidFill>
                <a:srgbClr val="0033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9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Цели проекта:</a:t>
            </a:r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  <a:t/>
            </a:r>
            <a:b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</a:br>
            <a:endParaRPr lang="ru-RU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1554162"/>
            <a:ext cx="4419600" cy="5253038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развить творческий потенциал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моей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планировать деятельность - время, ресурсы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уметь выбирать лучшее решение;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оценивать результат своей деятельности;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учиться выступать перед аудиторией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349" y="1447800"/>
            <a:ext cx="3738372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ru-RU" sz="60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проекта:</a:t>
            </a:r>
            <a:endParaRPr lang="ru-RU" sz="60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3029"/>
            <a:ext cx="8686800" cy="4905827"/>
          </a:xfrm>
        </p:spPr>
        <p:txBody>
          <a:bodyPr>
            <a:normAutofit/>
          </a:bodyPr>
          <a:lstStyle/>
          <a:p>
            <a:pPr marL="176213" indent="177800">
              <a:lnSpc>
                <a:spcPct val="85000"/>
              </a:lnSpc>
              <a:spcBef>
                <a:spcPct val="10000"/>
              </a:spcBef>
            </a:pP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историю вышивки крестом.</a:t>
            </a:r>
          </a:p>
          <a:p>
            <a:pPr marL="176213" indent="177800">
              <a:lnSpc>
                <a:spcPct val="85000"/>
              </a:lnSpc>
              <a:spcBef>
                <a:spcPct val="10000"/>
              </a:spcBef>
            </a:pP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модель, подобрав методы технологической обработки.</a:t>
            </a:r>
          </a:p>
          <a:p>
            <a:pPr marL="176213" indent="177800">
              <a:lnSpc>
                <a:spcPct val="85000"/>
              </a:lnSpc>
              <a:spcBef>
                <a:spcPct val="10000"/>
              </a:spcBef>
            </a:pP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конструкцию. </a:t>
            </a:r>
          </a:p>
          <a:p>
            <a:pPr marL="176213" indent="177800">
              <a:lnSpc>
                <a:spcPct val="85000"/>
              </a:lnSpc>
              <a:spcBef>
                <a:spcPct val="10000"/>
              </a:spcBef>
            </a:pP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Рассчитать экономические затраты.</a:t>
            </a:r>
          </a:p>
          <a:p>
            <a:pPr marL="176213" indent="177800">
              <a:lnSpc>
                <a:spcPct val="85000"/>
              </a:lnSpc>
              <a:spcBef>
                <a:spcPct val="10000"/>
              </a:spcBef>
            </a:pP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Вышить изделие крестиком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Требования к изделию:</a:t>
            </a:r>
            <a:r>
              <a:rPr lang="ru-RU" sz="4000" b="1" dirty="0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Monotype Corsiva" pitchFamily="66" charset="0"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752600"/>
            <a:ext cx="8686800" cy="48006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Изделие должно быть красивым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Изделие не должно быть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дорогостоящим.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Изделие должно быть не сложным в изготовлении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изготовление изделия должно быть затрачено небольшое количество времени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Изделие должно быть сделано из экологически чистого материала.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Изделие должно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украсить интерьер комнаты.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066800"/>
            <a:ext cx="8686800" cy="45720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Выбор материала, инструмента, оборудование </a:t>
            </a:r>
            <a:r>
              <a:rPr lang="ru-RU" sz="40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24000"/>
            <a:ext cx="8686800" cy="5145360"/>
          </a:xfrm>
        </p:spPr>
        <p:txBody>
          <a:bodyPr>
            <a:normAutofit fontScale="77500" lnSpcReduction="20000"/>
          </a:bodyPr>
          <a:lstStyle/>
          <a:p>
            <a:pPr lvl="0" fontAlgn="base">
              <a:lnSpc>
                <a:spcPct val="150000"/>
              </a:lnSpc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ru-RU" sz="31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Ножницы</a:t>
            </a:r>
            <a:endParaRPr lang="ru-RU" sz="31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fontAlgn="base">
              <a:lnSpc>
                <a:spcPct val="150000"/>
              </a:lnSpc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ru-RU" sz="31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Гладильная </a:t>
            </a:r>
            <a: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доска</a:t>
            </a:r>
            <a:endParaRPr lang="ru-RU" sz="31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fontAlgn="base">
              <a:lnSpc>
                <a:spcPct val="150000"/>
              </a:lnSpc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Утюг </a:t>
            </a:r>
            <a:endParaRPr lang="ru-RU" sz="31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fontAlgn="base">
              <a:lnSpc>
                <a:spcPct val="150000"/>
              </a:lnSpc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Игла ручная</a:t>
            </a:r>
            <a:endParaRPr lang="ru-RU" sz="31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fontAlgn="base">
              <a:lnSpc>
                <a:spcPct val="150000"/>
              </a:lnSpc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Напёрсток</a:t>
            </a:r>
            <a:endParaRPr lang="ru-RU" sz="31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fontAlgn="base">
              <a:lnSpc>
                <a:spcPct val="150000"/>
              </a:lnSpc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Пяльцы</a:t>
            </a:r>
            <a:endParaRPr lang="ru-RU" sz="31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fontAlgn="base">
              <a:lnSpc>
                <a:spcPct val="150000"/>
              </a:lnSpc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ru-RU" sz="31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Схема</a:t>
            </a:r>
            <a:endParaRPr lang="ru-RU" sz="3100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fontAlgn="base">
              <a:lnSpc>
                <a:spcPct val="150000"/>
              </a:lnSpc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ru-RU" sz="31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Мулине</a:t>
            </a:r>
          </a:p>
          <a:p>
            <a:pPr lvl="0" fontAlgn="base">
              <a:lnSpc>
                <a:spcPct val="150000"/>
              </a:lnSpc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ru-RU" sz="31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Канва</a:t>
            </a:r>
            <a:endParaRPr lang="ru-RU" sz="31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 algn="ctr" fontAlgn="base">
              <a:lnSpc>
                <a:spcPct val="150000"/>
              </a:lnSpc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endParaRPr lang="ru-RU" sz="31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213360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Технологическая последовательность </a:t>
            </a:r>
            <a:r>
              <a:rPr lang="ru-RU" i="1" dirty="0" smtClean="0">
                <a:solidFill>
                  <a:schemeClr val="tx1"/>
                </a:solidFill>
              </a:rPr>
              <a:t/>
            </a:r>
            <a:br>
              <a:rPr lang="ru-RU" i="1" dirty="0" smtClean="0">
                <a:solidFill>
                  <a:schemeClr val="tx1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133600"/>
            <a:ext cx="8686800" cy="4343400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/>
              <a:t> </a:t>
            </a:r>
            <a:r>
              <a:rPr lang="ru-RU" sz="2400" dirty="0"/>
              <a:t>Выбор схемы картины</a:t>
            </a:r>
          </a:p>
          <a:p>
            <a:pPr algn="just"/>
            <a:r>
              <a:rPr lang="ru-RU" sz="2400" dirty="0" smtClean="0"/>
              <a:t> </a:t>
            </a:r>
            <a:r>
              <a:rPr lang="ru-RU" sz="2400" dirty="0"/>
              <a:t>Подбор канвы и инструментов</a:t>
            </a:r>
          </a:p>
          <a:p>
            <a:pPr algn="just"/>
            <a:r>
              <a:rPr lang="ru-RU" sz="2400" dirty="0" smtClean="0"/>
              <a:t> </a:t>
            </a:r>
            <a:r>
              <a:rPr lang="ru-RU" sz="2400" dirty="0"/>
              <a:t>Подбор цветного мулине</a:t>
            </a:r>
          </a:p>
          <a:p>
            <a:pPr algn="just"/>
            <a:r>
              <a:rPr lang="ru-RU" sz="2400" dirty="0" smtClean="0"/>
              <a:t> </a:t>
            </a:r>
            <a:r>
              <a:rPr lang="ru-RU" sz="2400" dirty="0"/>
              <a:t>Вышивка крестом по схеме</a:t>
            </a:r>
          </a:p>
          <a:p>
            <a:pPr algn="just"/>
            <a:r>
              <a:rPr lang="ru-RU" sz="2400" dirty="0" smtClean="0"/>
              <a:t> </a:t>
            </a:r>
            <a:r>
              <a:rPr lang="ru-RU" sz="2400" dirty="0"/>
              <a:t>Влажно-тепловая обработка изделия </a:t>
            </a:r>
          </a:p>
          <a:p>
            <a:pPr algn="just"/>
            <a:r>
              <a:rPr lang="ru-RU" sz="2400" dirty="0" smtClean="0"/>
              <a:t> </a:t>
            </a:r>
            <a:r>
              <a:rPr lang="ru-RU" sz="2400" dirty="0"/>
              <a:t>Оформление в раму.</a:t>
            </a:r>
            <a:endParaRPr lang="ru-RU" sz="2400" dirty="0"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Себестоимость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Себестоимость изделия – это выраженные в денежной форме текущие затраты на производство и реализацию продукции.</a:t>
            </a:r>
          </a:p>
          <a:p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С=МЗ+О</a:t>
            </a:r>
            <a:r>
              <a:rPr lang="ru-RU" b="1" i="1" baseline="-25000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ТР</a:t>
            </a:r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+О</a:t>
            </a:r>
            <a:r>
              <a:rPr lang="ru-RU" b="1" i="1" baseline="-25000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СОЦ</a:t>
            </a:r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+А</a:t>
            </a:r>
            <a:r>
              <a:rPr lang="ru-RU" b="1" i="1" baseline="-25000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+Д</a:t>
            </a:r>
            <a:r>
              <a:rPr lang="ru-RU" b="1" i="1" baseline="-25000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, где</a:t>
            </a:r>
          </a:p>
          <a:p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МЗ – материальные затраты,</a:t>
            </a:r>
          </a:p>
          <a:p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b="1" i="1" baseline="-25000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ТР</a:t>
            </a:r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 – оплата труда,</a:t>
            </a:r>
          </a:p>
          <a:p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b="1" i="1" baseline="-25000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СОЦ</a:t>
            </a:r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 – отчисления на социальные нужды,</a:t>
            </a:r>
          </a:p>
          <a:p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i="1" baseline="-25000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 – амортизационные отчисления,</a:t>
            </a:r>
          </a:p>
          <a:p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b="1" i="1" baseline="-25000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b="1" i="1" dirty="0" smtClean="0">
                <a:solidFill>
                  <a:srgbClr val="2B4B2F"/>
                </a:solidFill>
                <a:latin typeface="Times New Roman" pitchFamily="18" charset="0"/>
                <a:cs typeface="Times New Roman" pitchFamily="18" charset="0"/>
              </a:rPr>
              <a:t> – другие расходы.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Материальные затраты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3871232"/>
              </p:ext>
            </p:extLst>
          </p:nvPr>
        </p:nvGraphicFramePr>
        <p:xfrm>
          <a:off x="246856" y="1359145"/>
          <a:ext cx="8650288" cy="5094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2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6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6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68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294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№/п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Наименование материала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Единица измерения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Количество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Стоимость единицы измерения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06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Набор «</a:t>
                      </a:r>
                      <a:r>
                        <a:rPr lang="ru-RU" sz="18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Риолис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» для вышивки крестом «Йоркширский терьер»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шт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580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0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2,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Рамка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81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шт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40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Электроэнергия </a:t>
                      </a:r>
                      <a:endParaRPr lang="ru-RU" sz="18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кВт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Лампы освещения: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0,08кВт*5ч*2,8 </a:t>
                      </a:r>
                      <a:r>
                        <a:rPr lang="ru-RU" sz="18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руб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кВтч</a:t>
                      </a:r>
                      <a:endParaRPr lang="ru-RU" sz="18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81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    Итого: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Для сельской местности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2,8 </a:t>
                      </a:r>
                      <a:r>
                        <a:rPr lang="ru-RU" sz="18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руб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кВтч</a:t>
                      </a:r>
                      <a:endParaRPr lang="ru-RU" sz="18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681,12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Другие расходы</a:t>
            </a:r>
            <a:r>
              <a:rPr lang="ru-RU" sz="4000" b="1" dirty="0" smtClean="0">
                <a:solidFill>
                  <a:srgbClr val="003300"/>
                </a:solidFill>
                <a:latin typeface="Monotype Corsiva" pitchFamily="66" charset="0"/>
              </a:rPr>
              <a:t/>
            </a:r>
            <a:br>
              <a:rPr lang="ru-RU" sz="4000" b="1" dirty="0" smtClean="0">
                <a:solidFill>
                  <a:srgbClr val="003300"/>
                </a:solidFill>
                <a:latin typeface="Monotype Corsiva" pitchFamily="66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b="1" i="1" dirty="0" smtClean="0">
                <a:solidFill>
                  <a:srgbClr val="4E7236"/>
                </a:solidFill>
                <a:latin typeface="Times New Roman" pitchFamily="18" charset="0"/>
                <a:cs typeface="Times New Roman" pitchFamily="18" charset="0"/>
              </a:rPr>
              <a:t>Интернет.</a:t>
            </a:r>
          </a:p>
          <a:p>
            <a:pPr>
              <a:defRPr/>
            </a:pPr>
            <a:r>
              <a:rPr lang="ru-RU" b="1" i="1" dirty="0" smtClean="0">
                <a:solidFill>
                  <a:srgbClr val="4E7236"/>
                </a:solidFill>
                <a:latin typeface="Times New Roman" pitchFamily="18" charset="0"/>
                <a:cs typeface="Times New Roman" pitchFamily="18" charset="0"/>
              </a:rPr>
              <a:t>В поиске информации я просидела около двух часов. За месяц мы оплачиваем 700 рублей по </a:t>
            </a:r>
            <a:r>
              <a:rPr lang="ru-RU" b="1" i="1" dirty="0" err="1" smtClean="0">
                <a:solidFill>
                  <a:srgbClr val="4E7236"/>
                </a:solidFill>
                <a:latin typeface="Times New Roman" pitchFamily="18" charset="0"/>
                <a:cs typeface="Times New Roman" pitchFamily="18" charset="0"/>
              </a:rPr>
              <a:t>безлимитному</a:t>
            </a:r>
            <a:r>
              <a:rPr lang="ru-RU" b="1" i="1" dirty="0" smtClean="0">
                <a:solidFill>
                  <a:srgbClr val="4E7236"/>
                </a:solidFill>
                <a:latin typeface="Times New Roman" pitchFamily="18" charset="0"/>
                <a:cs typeface="Times New Roman" pitchFamily="18" charset="0"/>
              </a:rPr>
              <a:t> тарифу. В месяце примерно 720 часов, следовательно, </a:t>
            </a:r>
            <a:r>
              <a:rPr lang="ru-RU" b="1" i="1" dirty="0" smtClean="0">
                <a:solidFill>
                  <a:srgbClr val="4E7236"/>
                </a:solidFill>
                <a:latin typeface="Times New Roman" pitchFamily="18" charset="0"/>
                <a:cs typeface="Times New Roman" pitchFamily="18" charset="0"/>
              </a:rPr>
              <a:t>700:720*4=3,88 </a:t>
            </a:r>
            <a:r>
              <a:rPr lang="ru-RU" b="1" i="1" dirty="0" smtClean="0">
                <a:solidFill>
                  <a:srgbClr val="4E7236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</a:p>
          <a:p>
            <a:pPr>
              <a:defRPr/>
            </a:pPr>
            <a:endParaRPr lang="ru-RU" b="1" i="1" dirty="0" smtClean="0">
              <a:solidFill>
                <a:srgbClr val="4E7236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b="1" i="1" dirty="0" smtClean="0">
                <a:solidFill>
                  <a:srgbClr val="4E7236"/>
                </a:solidFill>
                <a:latin typeface="Times New Roman" pitchFamily="18" charset="0"/>
                <a:cs typeface="Times New Roman" pitchFamily="18" charset="0"/>
              </a:rPr>
              <a:t>Всего себестоимость изделия составила:</a:t>
            </a:r>
          </a:p>
          <a:p>
            <a:pPr algn="ctr">
              <a:buNone/>
              <a:defRPr/>
            </a:pPr>
            <a:r>
              <a:rPr lang="ru-RU" b="1" i="1" dirty="0" smtClean="0">
                <a:solidFill>
                  <a:srgbClr val="4E7236"/>
                </a:solidFill>
                <a:latin typeface="Times New Roman" pitchFamily="18" charset="0"/>
                <a:cs typeface="Times New Roman" pitchFamily="18" charset="0"/>
              </a:rPr>
              <a:t>С = </a:t>
            </a:r>
            <a:r>
              <a:rPr lang="ru-RU" b="1" i="1" dirty="0" smtClean="0">
                <a:solidFill>
                  <a:srgbClr val="4E7236"/>
                </a:solidFill>
                <a:latin typeface="Times New Roman" pitchFamily="18" charset="0"/>
                <a:cs typeface="Times New Roman" pitchFamily="18" charset="0"/>
              </a:rPr>
              <a:t>681,12+ </a:t>
            </a:r>
            <a:r>
              <a:rPr lang="ru-RU" b="1" i="1" dirty="0" smtClean="0">
                <a:solidFill>
                  <a:srgbClr val="4E7236"/>
                </a:solidFill>
                <a:latin typeface="Times New Roman" pitchFamily="18" charset="0"/>
                <a:cs typeface="Times New Roman" pitchFamily="18" charset="0"/>
              </a:rPr>
              <a:t>3,88 = </a:t>
            </a:r>
            <a:r>
              <a:rPr lang="ru-RU" b="1" i="1" dirty="0" smtClean="0">
                <a:solidFill>
                  <a:srgbClr val="4E7236"/>
                </a:solidFill>
                <a:latin typeface="Times New Roman" pitchFamily="18" charset="0"/>
                <a:cs typeface="Times New Roman" pitchFamily="18" charset="0"/>
              </a:rPr>
              <a:t>685 рублей</a:t>
            </a:r>
            <a:endParaRPr lang="ru-RU" b="1" i="1" dirty="0" smtClean="0">
              <a:solidFill>
                <a:srgbClr val="4E723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None/>
              <a:defRPr/>
            </a:pP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1486"/>
            <a:ext cx="8229600" cy="84560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  <a:t/>
            </a:r>
            <a:b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</a:b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828800"/>
            <a:ext cx="8686800" cy="4978400"/>
          </a:xfrm>
        </p:spPr>
        <p:txBody>
          <a:bodyPr>
            <a:normAutofit lnSpcReduction="1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tabLst>
                <a:tab pos="34925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Изготовление ткани, ниток, иголок, ножниц, пялец и т.д., вредных воздействий на организм человека в процессе выполнения работы не оказывает. Оно экологически чистое. Сырьём для получения хлопчатобумажной ткани, ниток является растение хлопок, возделываемое человеком.</a:t>
            </a: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34925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На основе выше изложенного считаю, что изготовление и дальнейшее использование моего проекта не влечёт за собой изменений в окружающей среде, нарушений в жизнедеятельности человека.</a:t>
            </a: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3492500" algn="l"/>
              </a:tabLst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7293"/>
            <a:ext cx="8077200" cy="2013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Выводы:</a:t>
            </a:r>
            <a:r>
              <a:rPr lang="ru-RU" sz="4000" b="1" dirty="0" smtClean="0">
                <a:solidFill>
                  <a:srgbClr val="003300"/>
                </a:solidFill>
                <a:latin typeface="Monotype Corsiva" pitchFamily="66" charset="0"/>
              </a:rPr>
              <a:t/>
            </a:r>
            <a:br>
              <a:rPr lang="ru-RU" sz="4000" b="1" dirty="0" smtClean="0">
                <a:solidFill>
                  <a:srgbClr val="003300"/>
                </a:solidFill>
                <a:latin typeface="Monotype Corsiva" pitchFamily="66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686800" cy="5410200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аботая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 проектом,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познакомилась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историей русской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вышивки.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ходе выполнения проекта я не только изучила как вышивать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крестом, 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усовершенствовала свои навыки в вышивании.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Теперь я могу посчитать себестоимость изделия самостоятельно.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бабушка оценили работу, и теперь картина украшает наш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главное, я вышила картину такую, какую и хотела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Значит, поставленная вначале проекта цель полностью достигнута.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71570"/>
          </a:xfrm>
        </p:spPr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РЕКЛАМА ПРОЕКТА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7744" y="1232274"/>
            <a:ext cx="4464496" cy="56141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149</TotalTime>
  <Words>475</Words>
  <Application>Microsoft Office PowerPoint</Application>
  <PresentationFormat>Экран (4:3)</PresentationFormat>
  <Paragraphs>95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Calibri</vt:lpstr>
      <vt:lpstr>Constantia</vt:lpstr>
      <vt:lpstr>Monotype Corsiva</vt:lpstr>
      <vt:lpstr>Times New Roman</vt:lpstr>
      <vt:lpstr>Wingdings</vt:lpstr>
      <vt:lpstr>Wingdings 2</vt:lpstr>
      <vt:lpstr>Поток</vt:lpstr>
      <vt:lpstr>     «Вышивка крестом» </vt:lpstr>
      <vt:lpstr>Цели проекта: </vt:lpstr>
      <vt:lpstr>Задачи проекта:</vt:lpstr>
      <vt:lpstr>Требования к изделию: </vt:lpstr>
      <vt:lpstr>Выбор материала, инструмента, оборудование  </vt:lpstr>
      <vt:lpstr>Технологическая последовательность  </vt:lpstr>
      <vt:lpstr>Себестоимость</vt:lpstr>
      <vt:lpstr>Материальные затраты</vt:lpstr>
      <vt:lpstr>Другие расходы </vt:lpstr>
      <vt:lpstr> </vt:lpstr>
      <vt:lpstr>Выводы: </vt:lpstr>
      <vt:lpstr>РЕКЛАМА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«Изготовление юбки» </dc:title>
  <dc:creator>Тоша</dc:creator>
  <cp:lastModifiedBy>Home</cp:lastModifiedBy>
  <cp:revision>18</cp:revision>
  <dcterms:created xsi:type="dcterms:W3CDTF">2017-11-27T15:17:07Z</dcterms:created>
  <dcterms:modified xsi:type="dcterms:W3CDTF">2020-11-29T04:30:02Z</dcterms:modified>
</cp:coreProperties>
</file>